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6" r:id="rId12"/>
    <p:sldId id="265" r:id="rId13"/>
    <p:sldId id="268" r:id="rId14"/>
    <p:sldId id="276" r:id="rId15"/>
    <p:sldId id="274" r:id="rId16"/>
    <p:sldId id="270" r:id="rId17"/>
    <p:sldId id="271" r:id="rId18"/>
    <p:sldId id="272" r:id="rId19"/>
    <p:sldId id="277" r:id="rId20"/>
    <p:sldId id="273" r:id="rId2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" y="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090ED-C55C-4466-F6DF-DEA3FD223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5108D14-417F-6FFE-E475-CD30ABA60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E21B830-0366-70D3-E104-31E8C651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6DC503F-FE74-D4C4-DD74-421018865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5E5103E-913D-D7EB-DC3A-FD4D99A5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414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1F64F-C5F5-F12A-97B6-06D90DD1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57BC69D-A6E1-672D-B7DD-8F4BDE096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92146BA-8C27-467B-9533-5011794B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2482211-AF8A-30B6-FCA1-7C265D79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45F0F11-B7EB-F1D0-F7C7-F29D1F56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692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214789AA-AF1D-4394-EF03-13CC7FF59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6F16E39-2373-A97E-73DA-95C28B4D2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44E7850-9659-DD2C-F956-702C41F3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6F8F245-7FC5-1CF9-B568-72AD586F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B579C23-6272-3BE5-DF24-C89FD801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811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6BA20-F841-4BD5-56C1-BE2368CB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8F5985A-378E-4C7D-C3DE-DFE79743C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A1435AA-5BEE-2B74-0068-FD28063FB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7EE58B9-426E-8FDD-8ED0-8A4AB0ED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A17E0B6-F372-C928-8A0D-AA79FF5E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912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0B8E6-A8FF-2BBF-6729-A173EF58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0C0AE72-0774-DDBB-C0A2-E33359397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AD9A09-F8D6-BA73-C7B9-2C555686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AF16FD0-0DEC-5373-F8F7-66D89001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472A1C5-5710-BF2A-7E64-F56CA28F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694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D93A1E-71D8-FD55-C325-DECBB473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8565389-3A10-6523-96D3-924352692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BD0505C-98BD-D216-C0B2-BA8840CC0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AFDED7D-C1A8-6164-5C7F-ED35154C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9A60FC1-D93C-15DE-CCF9-32EAD8463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F9DE41A-6CFA-64A2-AB1A-C2E9C534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226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2B931-61C4-38BC-3445-BB93D92A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B07C284-996C-44F3-8C5A-8BB6C0978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E980953-F2A7-68BE-0A8F-AF3A011B8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F14EABD-90F3-E1B3-631C-0C0B6E2FE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3A34C52-7C85-92CC-5EFC-8A6039265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A617136-F205-CD42-D827-BB5DC73F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1338DDE9-1B81-0AF0-5A95-92A0DCEB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FF9C564-D16D-7F41-813B-CBD412C2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948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B4A00F-87B2-9681-06FC-E9BE2156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49054447-6786-F25D-2FE4-684B5B3F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124185C-4EC4-4C81-56B7-0B8C8E89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D877ED5-58FF-155B-71D1-32B6ADB9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274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E0B4CB6-7483-2A57-4B16-C7FDC690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B78152E9-89FE-CE82-CB74-A028CE4B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B76C4A3-6B59-F3E8-E1FB-56BD171B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663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C468E-B8E8-A4E3-BF2C-0FA1705A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F8BA38-4327-6E85-5D22-ABB5F5D46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E0AC5BC-9510-A280-5F60-7B5A59115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1AED1DC-00B5-F0ED-A937-ABE6860B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0915E87-6F7A-E49E-C551-E0A18C28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206CC33-A0AB-68F7-6103-8A092F74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844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B94CD0-F38D-6F88-0D45-373C3BD1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62BD7F3C-B6CB-52A2-5605-0682C29B7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AE1678D-4AFB-8271-DC60-54759848E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A6DE5B9-3196-D316-2915-ACD39A7F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D67DF61-CB8D-472D-0FAB-5D6E78D9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FBB5869-47B4-D909-7AA6-7787C8C3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742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5BD21638-3ADF-D040-20D6-05E9C989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7B51882-A1AD-8FBE-1714-DD11A852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DC5A0D3-D648-74D5-DD71-6E21A47C8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594BF1-21E3-4235-BB5A-D9C904E72BAE}" type="datetimeFigureOut">
              <a:rPr lang="da-DK" smtClean="0"/>
              <a:t>09-03-2024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CCAEE29-B2B6-138A-6C55-E2721FBDE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F89FF92-936B-1BA1-F7DF-8DCCB89A1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044CF1-2266-4210-81DD-2A1B7B92A43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594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731844ED-674D-18EE-D6EC-4984C1412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F565D6F-9980-987B-06F6-A12C0870F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da-DK" sz="8200">
                <a:solidFill>
                  <a:srgbClr val="FFFF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What is animation? </a:t>
            </a:r>
            <a:endParaRPr lang="da-DK" sz="8200">
              <a:solidFill>
                <a:srgbClr val="FFFFFF"/>
              </a:solidFill>
            </a:endParaRP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B896F3EC-0E4F-0677-F907-462355DD0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da-DK" dirty="0">
                <a:solidFill>
                  <a:srgbClr val="FFFFFF"/>
                </a:solidFill>
              </a:rPr>
              <a:t>Animate: Bring to </a:t>
            </a:r>
            <a:r>
              <a:rPr lang="da-DK" dirty="0" err="1">
                <a:solidFill>
                  <a:srgbClr val="FFFFFF"/>
                </a:solidFill>
              </a:rPr>
              <a:t>life</a:t>
            </a:r>
            <a:endParaRPr lang="da-DK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09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E107C3-A574-2F23-CF23-C7A2BAF9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>
                <a:effectLst/>
              </a:rPr>
              <a:t>Can you spot any similarities? </a:t>
            </a:r>
            <a:br>
              <a:rPr lang="en-US" sz="4600" dirty="0">
                <a:effectLst/>
              </a:rPr>
            </a:br>
            <a:endParaRPr lang="en-US" sz="460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C6F560-141A-5A6F-F18B-C1C705EED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effectLst/>
              </a:rPr>
              <a:t>Use of abs() and a damper will make a sine wave look like </a:t>
            </a:r>
            <a:r>
              <a:rPr lang="en-US" sz="2400" dirty="0"/>
              <a:t>a ball bouncing</a:t>
            </a:r>
          </a:p>
        </p:txBody>
      </p:sp>
      <p:sp>
        <p:nvSpPr>
          <p:cNvPr id="1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lede 3" descr="Et billede, der indeholder skitse, tegning, hvid&#10;&#10;Automatisk genereret beskrivelse">
            <a:extLst>
              <a:ext uri="{FF2B5EF4-FFF2-40B4-BE49-F238E27FC236}">
                <a16:creationId xmlns:a16="http://schemas.microsoft.com/office/drawing/2014/main" id="{B26ACE9C-92D7-8EA9-06E6-E560162C4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6" y="2642616"/>
            <a:ext cx="5401923" cy="3605784"/>
          </a:xfrm>
          <a:prstGeom prst="rect">
            <a:avLst/>
          </a:prstGeom>
        </p:spPr>
      </p:pic>
      <p:pic>
        <p:nvPicPr>
          <p:cNvPr id="5" name="Billede 4" descr="Et billede, der indeholder skærmbillede, linje/række, diagram, Kurve&#10;&#10;Automatisk genereret beskrivelse">
            <a:extLst>
              <a:ext uri="{FF2B5EF4-FFF2-40B4-BE49-F238E27FC236}">
                <a16:creationId xmlns:a16="http://schemas.microsoft.com/office/drawing/2014/main" id="{07D8D061-0D21-65EC-A054-C26C1A464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680495"/>
            <a:ext cx="5614416" cy="15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5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D0581B61-EB9C-4FED-8E62-AE74FB0BC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9198901-5716-4C59-8560-9B4B17388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1765" y="0"/>
            <a:ext cx="10950698" cy="6858000"/>
            <a:chOff x="591765" y="0"/>
            <a:chExt cx="1095069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D91B2F-0B68-466B-871D-2350F92FA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4" y="0"/>
              <a:ext cx="10399454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4FF7C94E-23C0-4A3B-8021-55058EF02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52814" y="0"/>
              <a:ext cx="2778659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516DB1-0E43-4D56-A51D-F8C67939D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46711" y="0"/>
              <a:ext cx="2664398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B7958EA7-5F20-4E68-8089-D99DC0CC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91765" y="0"/>
              <a:ext cx="2590095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DFFEF3-1EED-4606-884B-6908880F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86345" y="0"/>
              <a:ext cx="2556118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7E70C19-D0A8-8C01-147A-5ECD9CC9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847" y="3912041"/>
            <a:ext cx="8394306" cy="13960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Bouncy Movements?</a:t>
            </a:r>
          </a:p>
        </p:txBody>
      </p:sp>
      <p:pic>
        <p:nvPicPr>
          <p:cNvPr id="4" name="Pladsholder til indhold 3" descr="Et billede, der indeholder skærmbillede, rød, Karmin, design&#10;&#10;Automatisk genereret beskrivelse">
            <a:extLst>
              <a:ext uri="{FF2B5EF4-FFF2-40B4-BE49-F238E27FC236}">
                <a16:creationId xmlns:a16="http://schemas.microsoft.com/office/drawing/2014/main" id="{6F82D764-033B-83D1-53FC-93A46FD56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82" y="687511"/>
            <a:ext cx="5477436" cy="30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8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0F1869-802A-703E-23BD-58C0268A1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Simple Waves</a:t>
            </a:r>
          </a:p>
        </p:txBody>
      </p:sp>
      <p:pic>
        <p:nvPicPr>
          <p:cNvPr id="5" name="Pladsholder til indhold 4" descr="Et billede, der indeholder skærmbillede, Multimediesoftware, Grafiksoftware, software&#10;&#10;Automatisk genereret beskrivelse">
            <a:extLst>
              <a:ext uri="{FF2B5EF4-FFF2-40B4-BE49-F238E27FC236}">
                <a16:creationId xmlns:a16="http://schemas.microsoft.com/office/drawing/2014/main" id="{1C0A4852-EB11-A31C-2974-9EC1BAAC8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415814"/>
            <a:ext cx="10744200" cy="38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8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D0581B61-EB9C-4FED-8E62-AE74FB0BC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9198901-5716-4C59-8560-9B4B17388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1765" y="0"/>
            <a:ext cx="10950698" cy="6858000"/>
            <a:chOff x="591765" y="0"/>
            <a:chExt cx="1095069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D91B2F-0B68-466B-871D-2350F92FA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4" y="0"/>
              <a:ext cx="10399454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4FF7C94E-23C0-4A3B-8021-55058EF02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52814" y="0"/>
              <a:ext cx="2778659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516DB1-0E43-4D56-A51D-F8C67939D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46711" y="0"/>
              <a:ext cx="2664398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B7958EA7-5F20-4E68-8089-D99DC0CC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91765" y="0"/>
              <a:ext cx="2590095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DFFEF3-1EED-4606-884B-6908880F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86345" y="0"/>
              <a:ext cx="2556118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7E70C19-D0A8-8C01-147A-5ECD9CC9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847" y="3912041"/>
            <a:ext cx="8394306" cy="13960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Simple Effects?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F82D764-033B-83D1-53FC-93A46FD56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7282" y="687511"/>
            <a:ext cx="5477436" cy="30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7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D0581B61-EB9C-4FED-8E62-AE74FB0BC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9198901-5716-4C59-8560-9B4B17388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1765" y="0"/>
            <a:ext cx="10950698" cy="6858000"/>
            <a:chOff x="591765" y="0"/>
            <a:chExt cx="1095069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D91B2F-0B68-466B-871D-2350F92FA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4" y="0"/>
              <a:ext cx="10399454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2">
              <a:extLst>
                <a:ext uri="{FF2B5EF4-FFF2-40B4-BE49-F238E27FC236}">
                  <a16:creationId xmlns:a16="http://schemas.microsoft.com/office/drawing/2014/main" id="{4FF7C94E-23C0-4A3B-8021-55058EF02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52814" y="0"/>
              <a:ext cx="2778659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516DB1-0E43-4D56-A51D-F8C67939D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46711" y="0"/>
              <a:ext cx="2664398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B7958EA7-5F20-4E68-8089-D99DC0CC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91765" y="0"/>
              <a:ext cx="2590095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DFFEF3-1EED-4606-884B-6908880F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86345" y="0"/>
              <a:ext cx="2556118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7E70C19-D0A8-8C01-147A-5ECD9CC9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847" y="3912041"/>
            <a:ext cx="8394306" cy="13960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Realistic Effects?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F82D764-033B-83D1-53FC-93A46FD56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7282" y="687511"/>
            <a:ext cx="5477436" cy="3081058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109B9E66-A203-BA29-2C20-D65A26B147BD}"/>
              </a:ext>
            </a:extLst>
          </p:cNvPr>
          <p:cNvSpPr txBox="1"/>
          <p:nvPr/>
        </p:nvSpPr>
        <p:spPr>
          <a:xfrm>
            <a:off x="3469400" y="5416034"/>
            <a:ext cx="609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https://www.youtube.com/watch?v=XkYm2lmcdxY</a:t>
            </a:r>
          </a:p>
        </p:txBody>
      </p:sp>
    </p:spTree>
    <p:extLst>
      <p:ext uri="{BB962C8B-B14F-4D97-AF65-F5344CB8AC3E}">
        <p14:creationId xmlns:p14="http://schemas.microsoft.com/office/powerpoint/2010/main" val="414052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6F82D764-033B-83D1-53FC-93A46FD56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3" b="19367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E70C19-D0A8-8C01-147A-5ECD9CC9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70" y="381663"/>
            <a:ext cx="6592960" cy="8269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How Realistic?</a:t>
            </a:r>
          </a:p>
        </p:txBody>
      </p:sp>
    </p:spTree>
    <p:extLst>
      <p:ext uri="{BB962C8B-B14F-4D97-AF65-F5344CB8AC3E}">
        <p14:creationId xmlns:p14="http://schemas.microsoft.com/office/powerpoint/2010/main" val="206968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ladsholder til indhold 4" descr="Et billede, der indeholder sky, skærmbillede, PC-spil, Digital sammensætning&#10;&#10;Automatisk genereret beskrivelse">
            <a:extLst>
              <a:ext uri="{FF2B5EF4-FFF2-40B4-BE49-F238E27FC236}">
                <a16:creationId xmlns:a16="http://schemas.microsoft.com/office/drawing/2014/main" id="{76F87801-F83C-E13A-C662-E01D2C00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B0659B-EFCC-3349-43C2-42F2753A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a-DK" sz="4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Procedural</a:t>
            </a:r>
            <a:r>
              <a:rPr lang="da-DK" sz="4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Animation</a:t>
            </a:r>
            <a:br>
              <a:rPr lang="da-DK" sz="4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50F766-115F-E0A8-15EB-DCB889D2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000" b="1" u="sng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Pros</a:t>
            </a:r>
            <a:r>
              <a:rPr lang="da-DK" sz="2000" b="1" u="sng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:</a:t>
            </a:r>
            <a:endParaRPr lang="da-DK" sz="2000" b="1" u="sng" dirty="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Time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saving</a:t>
            </a:r>
            <a:endParaRPr lang="da-DK" sz="2000" dirty="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Realistic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</a:p>
          <a:p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Dynamic /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Easy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to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manipulate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b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20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da-DK" sz="2000" b="1" u="sng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Cons:</a:t>
            </a:r>
          </a:p>
          <a:p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Not performance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friendly</a:t>
            </a:r>
            <a:endParaRPr lang="da-DK" sz="20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Simulation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can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be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tricky to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control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100%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0748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76F87801-F83C-E13A-C662-E01D2C00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94" t="2136" r="-15194" b="2136"/>
          <a:stretch/>
        </p:blipFill>
        <p:spPr>
          <a:xfrm>
            <a:off x="-94441" y="838126"/>
            <a:ext cx="7527663" cy="53388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B0659B-EFCC-3349-43C2-42F2753A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da-DK" sz="4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Keyframe Animation</a:t>
            </a:r>
            <a:br>
              <a:rPr lang="da-DK" sz="4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br>
              <a:rPr lang="da-DK" sz="4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da-DK" sz="2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Character</a:t>
            </a:r>
            <a:r>
              <a:rPr lang="da-DK" sz="2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vs</a:t>
            </a:r>
            <a:r>
              <a:rPr lang="da-DK" sz="2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Non-</a:t>
            </a:r>
            <a:r>
              <a:rPr lang="da-DK" sz="2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Character</a:t>
            </a:r>
            <a:endParaRPr lang="da-DK" sz="2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50F766-115F-E0A8-15EB-DCB889D2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2000" b="1" u="sng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Pros</a:t>
            </a:r>
            <a:r>
              <a:rPr lang="da-DK" sz="2000" b="1" u="sng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:</a:t>
            </a:r>
            <a:endParaRPr lang="da-DK" sz="2000" b="1" u="sng" dirty="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Performance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Friendly</a:t>
            </a:r>
            <a:endParaRPr lang="da-DK" sz="2000" dirty="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Artist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Friendly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</a:p>
          <a:p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100% Control </a:t>
            </a:r>
            <a:b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20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da-DK" sz="2000" b="1" u="sng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Cons:</a:t>
            </a:r>
          </a:p>
          <a:p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Static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? IK?</a:t>
            </a:r>
          </a:p>
          <a:p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Difficult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for programmers to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tweak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?</a:t>
            </a:r>
          </a:p>
          <a:p>
            <a:r>
              <a:rPr lang="da-DK" sz="2000" dirty="0">
                <a:latin typeface="Aptos" panose="020B0004020202020204" pitchFamily="34" charset="0"/>
              </a:rPr>
              <a:t>Time </a:t>
            </a:r>
            <a:r>
              <a:rPr lang="da-DK" sz="2000" dirty="0" err="1">
                <a:latin typeface="Aptos" panose="020B0004020202020204" pitchFamily="34" charset="0"/>
              </a:rPr>
              <a:t>Consuming</a:t>
            </a:r>
            <a:endParaRPr lang="da-DK" sz="2000" dirty="0">
              <a:latin typeface="Aptos" panose="020B0004020202020204" pitchFamily="34" charset="0"/>
            </a:endParaRPr>
          </a:p>
          <a:p>
            <a:r>
              <a:rPr lang="da-DK" sz="2000" dirty="0" err="1">
                <a:latin typeface="Aptos" panose="020B0004020202020204" pitchFamily="34" charset="0"/>
              </a:rPr>
              <a:t>Only</a:t>
            </a:r>
            <a:r>
              <a:rPr lang="da-DK" sz="2000" dirty="0">
                <a:latin typeface="Aptos" panose="020B0004020202020204" pitchFamily="34" charset="0"/>
              </a:rPr>
              <a:t> </a:t>
            </a:r>
            <a:r>
              <a:rPr lang="da-DK" sz="2000" dirty="0" err="1">
                <a:latin typeface="Aptos" panose="020B0004020202020204" pitchFamily="34" charset="0"/>
              </a:rPr>
              <a:t>applies</a:t>
            </a:r>
            <a:r>
              <a:rPr lang="da-DK" sz="2000" dirty="0">
                <a:latin typeface="Aptos" panose="020B0004020202020204" pitchFamily="34" charset="0"/>
              </a:rPr>
              <a:t> to transformations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3118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B0659B-EFCC-3349-43C2-42F2753A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da-DK" sz="3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What</a:t>
            </a:r>
            <a:r>
              <a:rPr lang="da-DK" sz="3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is Keyframe Animation?</a:t>
            </a:r>
            <a:br>
              <a:rPr lang="da-DK" sz="3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3000" dirty="0"/>
          </a:p>
        </p:txBody>
      </p:sp>
      <p:pic>
        <p:nvPicPr>
          <p:cNvPr id="4" name="Billede 3" descr="Et billede, der indeholder skitse, Stregtegning, illustration/afbildning, clipart&#10;&#10;Automatisk genereret beskrivelse">
            <a:extLst>
              <a:ext uri="{FF2B5EF4-FFF2-40B4-BE49-F238E27FC236}">
                <a16:creationId xmlns:a16="http://schemas.microsoft.com/office/drawing/2014/main" id="{AB7C5806-F73B-EF7C-9E66-3EC613138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7" r="14776" b="-1"/>
          <a:stretch/>
        </p:blipFill>
        <p:spPr>
          <a:xfrm>
            <a:off x="630936" y="1493162"/>
            <a:ext cx="5458968" cy="3871675"/>
          </a:xfrm>
          <a:prstGeom prst="rect">
            <a:avLst/>
          </a:prstGeom>
        </p:spPr>
      </p:pic>
      <p:sp>
        <p:nvSpPr>
          <p:cNvPr id="3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50F766-115F-E0A8-15EB-DCB889D2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fontScale="92500" lnSpcReduction="10000"/>
          </a:bodyPr>
          <a:lstStyle/>
          <a:p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Keyframe animation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mimicks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traditional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hand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drawn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animation.</a:t>
            </a:r>
            <a:b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9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Has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anyone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tried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to animate by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hand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?</a:t>
            </a:r>
            <a:b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9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An animator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will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draw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key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poses/frames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first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and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fill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in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keys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in-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between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.</a:t>
            </a:r>
            <a:b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9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The computer is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doing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all the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hard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work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for animators (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Remember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LERP?)</a:t>
            </a:r>
            <a:b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9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Keyframe animation for computers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equals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manipulation of transformations (matrix?)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54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B0659B-EFCC-3349-43C2-42F2753A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da-DK" sz="3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What</a:t>
            </a:r>
            <a:r>
              <a:rPr lang="da-DK" sz="3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is </a:t>
            </a:r>
            <a:r>
              <a:rPr lang="da-DK" sz="3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character</a:t>
            </a:r>
            <a:r>
              <a:rPr lang="da-DK" sz="3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3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rigging</a:t>
            </a:r>
            <a:r>
              <a:rPr lang="da-DK" sz="3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?</a:t>
            </a:r>
            <a:br>
              <a:rPr lang="da-DK" sz="3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3000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B7C5806-F73B-EF7C-9E66-3EC613138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1" b="10231"/>
          <a:stretch/>
        </p:blipFill>
        <p:spPr>
          <a:xfrm>
            <a:off x="630936" y="1493162"/>
            <a:ext cx="5458968" cy="3871675"/>
          </a:xfrm>
          <a:prstGeom prst="rect">
            <a:avLst/>
          </a:prstGeom>
        </p:spPr>
      </p:pic>
      <p:sp>
        <p:nvSpPr>
          <p:cNvPr id="3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50F766-115F-E0A8-15EB-DCB889D2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To animate a 3D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character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requires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 rig</a:t>
            </a:r>
            <a:b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9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Skeletal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Bonesystem</a:t>
            </a:r>
            <a:b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9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Deformers</a:t>
            </a:r>
            <a:b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9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Vertex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Weighting</a:t>
            </a:r>
            <a:b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9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1900" dirty="0"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Test and </a:t>
            </a:r>
            <a:r>
              <a:rPr lang="da-DK" sz="1900" dirty="0" err="1"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refine</a:t>
            </a:r>
            <a:b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9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0" indent="0">
              <a:buNone/>
            </a:pP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Why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is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rigging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hard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?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6381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A631B8-DFBE-9498-FF5C-E6438FA5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a-DK" sz="3800"/>
              <a:t>Spot Animation Techniques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BBA9947-90EF-5DDE-9370-4E5362C3D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da-DK" sz="2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Write </a:t>
            </a:r>
            <a:r>
              <a:rPr lang="da-DK" sz="2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down</a:t>
            </a:r>
            <a:r>
              <a:rPr lang="da-DK" sz="2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all the animation </a:t>
            </a:r>
            <a:r>
              <a:rPr lang="da-DK" sz="2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techniques</a:t>
            </a:r>
            <a:r>
              <a:rPr lang="da-DK" sz="2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you</a:t>
            </a:r>
            <a:r>
              <a:rPr lang="da-DK" sz="2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can</a:t>
            </a:r>
            <a:r>
              <a:rPr lang="da-DK" sz="2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spot in the video</a:t>
            </a:r>
          </a:p>
          <a:p>
            <a:endParaRPr lang="da-DK" sz="2200" dirty="0"/>
          </a:p>
        </p:txBody>
      </p:sp>
      <p:pic>
        <p:nvPicPr>
          <p:cNvPr id="4" name="festival_fever_teaser_wip">
            <a:hlinkClick r:id="" action="ppaction://media"/>
            <a:extLst>
              <a:ext uri="{FF2B5EF4-FFF2-40B4-BE49-F238E27FC236}">
                <a16:creationId xmlns:a16="http://schemas.microsoft.com/office/drawing/2014/main" id="{0E50BE88-4478-9CE5-262C-6C8597BC94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ladsholder til indhold 4" descr="Et billede, der indeholder Font/skrifttype, Grafik, logo, grafisk design&#10;&#10;Automatisk genereret beskrivelse">
            <a:extLst>
              <a:ext uri="{FF2B5EF4-FFF2-40B4-BE49-F238E27FC236}">
                <a16:creationId xmlns:a16="http://schemas.microsoft.com/office/drawing/2014/main" id="{77B9FDBA-33BB-F08F-639B-6499D4C09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" b="-1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487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92883E-4656-7F20-7959-28A28F886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a-DK" sz="4000"/>
              <a:t>Did you get them all?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F3BFE1-DA0F-8421-3CE8-7A006C135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Character animation</a:t>
            </a:r>
          </a:p>
          <a:p>
            <a:r>
              <a:rPr lang="da-DK" sz="2000"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O</a:t>
            </a:r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bject animation</a:t>
            </a: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Vegetation animation</a:t>
            </a: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Procedural animation</a:t>
            </a: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Bouncing facilities</a:t>
            </a:r>
            <a:endParaRPr lang="da-DK" sz="200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Cloth simulation?</a:t>
            </a: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UI? </a:t>
            </a:r>
            <a:endParaRPr lang="da-DK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30EDD-E836-6723-A6EF-4F9A9B324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2" r="962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2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F0FFCB-4525-089D-B1B6-F1F0200E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da-DK" sz="4000"/>
              <a:t>Procedural Animation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E3A195D-1242-2D0A-BA89-8F5972F52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What is procedural animation?</a:t>
            </a:r>
            <a:b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200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Examples of procedural animations?</a:t>
            </a:r>
            <a:b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endParaRPr lang="da-DK" sz="2000"/>
          </a:p>
        </p:txBody>
      </p:sp>
      <p:pic>
        <p:nvPicPr>
          <p:cNvPr id="8" name="Billede 7" descr="Et billede, der indeholder maleri&#10;&#10;Automatisk genereret beskrivelse">
            <a:extLst>
              <a:ext uri="{FF2B5EF4-FFF2-40B4-BE49-F238E27FC236}">
                <a16:creationId xmlns:a16="http://schemas.microsoft.com/office/drawing/2014/main" id="{64592C51-F512-5B46-D12B-26E9A3098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17" y="2636195"/>
            <a:ext cx="6689811" cy="37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9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6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457200" dist="63500" sx="99000" sy="99000" algn="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30277A-0EE0-44F5-490D-FFE6FF84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45" y="5546162"/>
            <a:ext cx="6661702" cy="953611"/>
          </a:xfrm>
        </p:spPr>
        <p:txBody>
          <a:bodyPr anchor="ctr">
            <a:normAutofit/>
          </a:bodyPr>
          <a:lstStyle/>
          <a:p>
            <a:r>
              <a:rPr lang="da-DK" sz="4000"/>
              <a:t>Did you get them all?</a:t>
            </a:r>
          </a:p>
        </p:txBody>
      </p:sp>
      <p:pic>
        <p:nvPicPr>
          <p:cNvPr id="5" name="Picture 4" descr="Aerial view of beach and trees">
            <a:extLst>
              <a:ext uri="{FF2B5EF4-FFF2-40B4-BE49-F238E27FC236}">
                <a16:creationId xmlns:a16="http://schemas.microsoft.com/office/drawing/2014/main" id="{4978367F-99D6-D050-115F-BD865395B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53" b="-2"/>
          <a:stretch/>
        </p:blipFill>
        <p:spPr>
          <a:xfrm>
            <a:off x="20" y="-1"/>
            <a:ext cx="7574488" cy="5161587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1A819E-2369-EA9F-ABC4-EED4D89B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064" y="743803"/>
            <a:ext cx="3144523" cy="5474173"/>
          </a:xfrm>
        </p:spPr>
        <p:txBody>
          <a:bodyPr anchor="ctr">
            <a:normAutofit/>
          </a:bodyPr>
          <a:lstStyle/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Vegetation (trees and grass swaying)</a:t>
            </a: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Cloth</a:t>
            </a:r>
            <a:endParaRPr lang="da-DK" sz="200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Ocean waves</a:t>
            </a:r>
            <a:endParaRPr lang="da-DK" sz="200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Particles</a:t>
            </a:r>
            <a:endParaRPr lang="da-DK" sz="200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Hair</a:t>
            </a: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Clouds</a:t>
            </a: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Character animation?</a:t>
            </a:r>
          </a:p>
          <a:p>
            <a:r>
              <a:rPr lang="da-DK" sz="20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Inverse Kinematics? </a:t>
            </a:r>
          </a:p>
          <a:p>
            <a:r>
              <a:rPr lang="da-DK" sz="2000"/>
              <a:t>More?</a:t>
            </a:r>
          </a:p>
        </p:txBody>
      </p:sp>
    </p:spTree>
    <p:extLst>
      <p:ext uri="{BB962C8B-B14F-4D97-AF65-F5344CB8AC3E}">
        <p14:creationId xmlns:p14="http://schemas.microsoft.com/office/powerpoint/2010/main" val="201756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1E1D4-AAC8-6CC2-7E79-7EF7A314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da-DK" sz="2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Shaders</a:t>
            </a:r>
            <a:r>
              <a:rPr lang="da-DK" sz="2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are</a:t>
            </a:r>
            <a:r>
              <a:rPr lang="da-DK" sz="2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perfect</a:t>
            </a:r>
            <a:r>
              <a:rPr lang="da-DK" sz="2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for </a:t>
            </a:r>
            <a:r>
              <a:rPr lang="da-DK" sz="2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procedural</a:t>
            </a:r>
            <a:r>
              <a:rPr lang="da-DK" sz="2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animation but </a:t>
            </a:r>
            <a:r>
              <a:rPr lang="da-DK" sz="2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why</a:t>
            </a:r>
            <a:r>
              <a:rPr lang="da-DK" sz="2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?</a:t>
            </a:r>
            <a:br>
              <a:rPr lang="da-DK" sz="2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2200" dirty="0"/>
          </a:p>
        </p:txBody>
      </p:sp>
      <p:pic>
        <p:nvPicPr>
          <p:cNvPr id="11" name="Picture 4" descr="CPU with binary numbers and blueprint">
            <a:extLst>
              <a:ext uri="{FF2B5EF4-FFF2-40B4-BE49-F238E27FC236}">
                <a16:creationId xmlns:a16="http://schemas.microsoft.com/office/drawing/2014/main" id="{4D499FFC-89AB-539E-F059-46B6F9692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5" r="15994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617E6DA-4B8B-17D9-0903-1B8248980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da-DK" sz="20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CPU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must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wait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for </a:t>
            </a:r>
            <a:r>
              <a:rPr lang="da-DK" sz="20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FPU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to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process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instructions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– </a:t>
            </a:r>
            <a:r>
              <a:rPr lang="da-DK" sz="20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Slow</a:t>
            </a:r>
            <a:b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b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That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is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why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we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had to design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dedicated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graphics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cards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!</a:t>
            </a:r>
            <a:endParaRPr lang="da-DK" sz="2000" dirty="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20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GPU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is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optimized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for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floating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points - </a:t>
            </a:r>
            <a:r>
              <a:rPr lang="da-DK" sz="20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Fast</a:t>
            </a:r>
            <a:b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2000" dirty="0"/>
          </a:p>
        </p:txBody>
      </p:sp>
    </p:spTree>
    <p:extLst>
      <p:ext uri="{BB962C8B-B14F-4D97-AF65-F5344CB8AC3E}">
        <p14:creationId xmlns:p14="http://schemas.microsoft.com/office/powerpoint/2010/main" val="203200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in hi-tech suites">
            <a:extLst>
              <a:ext uri="{FF2B5EF4-FFF2-40B4-BE49-F238E27FC236}">
                <a16:creationId xmlns:a16="http://schemas.microsoft.com/office/drawing/2014/main" id="{1BD7784A-C0DB-7A21-8634-4BD1C8CA55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327E3-2151-97BE-13AB-BD0667C8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effectLst/>
              </a:rPr>
              <a:t>Simulations vs Animation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6E24440-ECC4-85B1-A1DB-690D05DE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effectLst/>
              </a:rPr>
              <a:t>What's the difference?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69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AC166E-2BE9-3C7C-E9E5-04125629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 fontScale="90000"/>
          </a:bodyPr>
          <a:lstStyle/>
          <a:p>
            <a:r>
              <a:rPr lang="da-DK" sz="36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Camera Animation</a:t>
            </a:r>
            <a:br>
              <a:rPr lang="da-DK" sz="16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br>
              <a:rPr lang="da-DK" sz="16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How do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you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animate a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dynamic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camera for a 3rd person view in a game like </a:t>
            </a:r>
            <a:r>
              <a:rPr lang="da-DK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Tomb</a:t>
            </a:r>
            <a:r>
              <a:rPr lang="da-DK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Raider?</a:t>
            </a:r>
            <a:br>
              <a:rPr lang="da-DK" sz="16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da-DK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682AE-BDCF-A46F-AF53-2A17821BD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0" r="25100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FEF385-2F35-E7FB-E352-F8D7BD29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a-DK" sz="1900" u="sng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Technical Challenges:</a:t>
            </a:r>
          </a:p>
          <a:p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Character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is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going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inside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 house. </a:t>
            </a:r>
          </a:p>
          <a:p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Character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rotation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around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and an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obstacle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like a big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tree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is in the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way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? </a:t>
            </a:r>
          </a:p>
          <a:p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Can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we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use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triggers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that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will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affect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distance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between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camera and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character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?</a:t>
            </a:r>
            <a:endParaRPr lang="da-DK" sz="1900" dirty="0"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What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are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the </a:t>
            </a:r>
            <a:r>
              <a:rPr lang="da-DK" sz="19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disadvangtes</a:t>
            </a:r>
            <a:r>
              <a:rPr lang="da-DK" sz="19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?</a:t>
            </a:r>
            <a:endParaRPr lang="da-DK" sz="1900" dirty="0"/>
          </a:p>
        </p:txBody>
      </p:sp>
    </p:spTree>
    <p:extLst>
      <p:ext uri="{BB962C8B-B14F-4D97-AF65-F5344CB8AC3E}">
        <p14:creationId xmlns:p14="http://schemas.microsoft.com/office/powerpoint/2010/main" val="355304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D0581B61-EB9C-4FED-8E62-AE74FB0BC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9198901-5716-4C59-8560-9B4B17388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1765" y="0"/>
            <a:ext cx="10950698" cy="6858000"/>
            <a:chOff x="591765" y="0"/>
            <a:chExt cx="10950698" cy="6858000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1D91B2F-0B68-466B-871D-2350F92FA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4" y="0"/>
              <a:ext cx="10399454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: Shape 88">
              <a:extLst>
                <a:ext uri="{FF2B5EF4-FFF2-40B4-BE49-F238E27FC236}">
                  <a16:creationId xmlns:a16="http://schemas.microsoft.com/office/drawing/2014/main" id="{4FF7C94E-23C0-4A3B-8021-55058EF02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52814" y="0"/>
              <a:ext cx="2778659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94" name="Freeform: Shape 89">
              <a:extLst>
                <a:ext uri="{FF2B5EF4-FFF2-40B4-BE49-F238E27FC236}">
                  <a16:creationId xmlns:a16="http://schemas.microsoft.com/office/drawing/2014/main" id="{B0516DB1-0E43-4D56-A51D-F8C67939D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46711" y="0"/>
              <a:ext cx="2664398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95" name="Freeform: Shape 90">
              <a:extLst>
                <a:ext uri="{FF2B5EF4-FFF2-40B4-BE49-F238E27FC236}">
                  <a16:creationId xmlns:a16="http://schemas.microsoft.com/office/drawing/2014/main" id="{B7958EA7-5F20-4E68-8089-D99DC0CC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91765" y="0"/>
              <a:ext cx="2590095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9DFFEF3-1EED-4606-884B-6908880F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86345" y="0"/>
              <a:ext cx="2556118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EE107C3-A574-2F23-CF23-C7A2BAF9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847" y="3912041"/>
            <a:ext cx="8394306" cy="1143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Procedural vs Keyframe</a:t>
            </a:r>
            <a:br>
              <a:rPr lang="en-US" sz="29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Can we tell the difference? 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FC6F560-141A-5A6F-F18B-C1C705EED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5" y="5385630"/>
            <a:ext cx="6953250" cy="8623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is sine &amp; cosine great for procedural animation? 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Billede 4" descr="Et billede, der indeholder skærmbillede, linje/række, diagram, Kurve&#10;&#10;Automatisk genereret beskrivelse">
            <a:extLst>
              <a:ext uri="{FF2B5EF4-FFF2-40B4-BE49-F238E27FC236}">
                <a16:creationId xmlns:a16="http://schemas.microsoft.com/office/drawing/2014/main" id="{07D8D061-0D21-65EC-A054-C26C1A46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17" y="1305056"/>
            <a:ext cx="6773766" cy="1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11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435</Words>
  <Application>Microsoft Office PowerPoint</Application>
  <PresentationFormat>Widescreen</PresentationFormat>
  <Paragraphs>77</Paragraphs>
  <Slides>20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6" baseType="lpstr">
      <vt:lpstr>Meiryo</vt:lpstr>
      <vt:lpstr>Aptos</vt:lpstr>
      <vt:lpstr>Aptos Display</vt:lpstr>
      <vt:lpstr>Arial</vt:lpstr>
      <vt:lpstr>Calibri</vt:lpstr>
      <vt:lpstr>Office-tema</vt:lpstr>
      <vt:lpstr>What is animation? </vt:lpstr>
      <vt:lpstr>Spot Animation Techniques</vt:lpstr>
      <vt:lpstr>Did you get them all?</vt:lpstr>
      <vt:lpstr>Procedural Animation</vt:lpstr>
      <vt:lpstr>Did you get them all?</vt:lpstr>
      <vt:lpstr>Shaders are perfect for procedural animation but why? </vt:lpstr>
      <vt:lpstr>Simulations vs Animation</vt:lpstr>
      <vt:lpstr>Camera Animation  How do you animate a dynamic camera for a 3rd person view in a game like Tomb Raider? </vt:lpstr>
      <vt:lpstr>Procedural vs Keyframe Can we tell the difference? </vt:lpstr>
      <vt:lpstr>Can you spot any similarities?  </vt:lpstr>
      <vt:lpstr>Bouncy Movements?</vt:lpstr>
      <vt:lpstr>Simple Waves</vt:lpstr>
      <vt:lpstr>Simple Effects?</vt:lpstr>
      <vt:lpstr>Realistic Effects?</vt:lpstr>
      <vt:lpstr>How Realistic?</vt:lpstr>
      <vt:lpstr>Procedural Animation </vt:lpstr>
      <vt:lpstr>Keyframe Animation   Character vs Non-Character</vt:lpstr>
      <vt:lpstr>What is Keyframe Animation? </vt:lpstr>
      <vt:lpstr>What is character rigging? </vt:lpstr>
      <vt:lpstr>PowerPoint-præsentation</vt:lpstr>
    </vt:vector>
  </TitlesOfParts>
  <Company>VIA University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animation? </dc:title>
  <dc:creator>Søren Klit Lambæk (SKLM) | VIA</dc:creator>
  <cp:lastModifiedBy>Søren Klit Lambæk (SKLM) | VIA</cp:lastModifiedBy>
  <cp:revision>8</cp:revision>
  <dcterms:created xsi:type="dcterms:W3CDTF">2024-03-09T22:22:18Z</dcterms:created>
  <dcterms:modified xsi:type="dcterms:W3CDTF">2024-03-10T21:47:18Z</dcterms:modified>
</cp:coreProperties>
</file>